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25"/>
  </p:notesMasterIdLst>
  <p:sldIdLst>
    <p:sldId id="283" r:id="rId5"/>
    <p:sldId id="290" r:id="rId6"/>
    <p:sldId id="288" r:id="rId7"/>
    <p:sldId id="291" r:id="rId8"/>
    <p:sldId id="292" r:id="rId9"/>
    <p:sldId id="293" r:id="rId10"/>
    <p:sldId id="294" r:id="rId11"/>
    <p:sldId id="302" r:id="rId12"/>
    <p:sldId id="295" r:id="rId13"/>
    <p:sldId id="303" r:id="rId14"/>
    <p:sldId id="296" r:id="rId15"/>
    <p:sldId id="304" r:id="rId16"/>
    <p:sldId id="297" r:id="rId17"/>
    <p:sldId id="305" r:id="rId18"/>
    <p:sldId id="298" r:id="rId19"/>
    <p:sldId id="306" r:id="rId20"/>
    <p:sldId id="300" r:id="rId21"/>
    <p:sldId id="307" r:id="rId22"/>
    <p:sldId id="301" r:id="rId23"/>
    <p:sldId id="308" r:id="rId24"/>
  </p:sldIdLst>
  <p:sldSz cx="18288000" cy="10287000"/>
  <p:notesSz cx="6797675" cy="9872663"/>
  <p:defaultTextStyle>
    <a:defPPr>
      <a:defRPr lang="de-DE"/>
    </a:defPPr>
    <a:lvl1pPr algn="l" defTabSz="685206" rtl="0" fontAlgn="base">
      <a:spcBef>
        <a:spcPct val="0"/>
      </a:spcBef>
      <a:spcAft>
        <a:spcPct val="0"/>
      </a:spcAft>
      <a:defRPr sz="3597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685206" algn="l" defTabSz="685206" rtl="0" fontAlgn="base">
      <a:spcBef>
        <a:spcPct val="0"/>
      </a:spcBef>
      <a:spcAft>
        <a:spcPct val="0"/>
      </a:spcAft>
      <a:defRPr sz="3597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1370411" algn="l" defTabSz="685206" rtl="0" fontAlgn="base">
      <a:spcBef>
        <a:spcPct val="0"/>
      </a:spcBef>
      <a:spcAft>
        <a:spcPct val="0"/>
      </a:spcAft>
      <a:defRPr sz="3597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2055617" algn="l" defTabSz="685206" rtl="0" fontAlgn="base">
      <a:spcBef>
        <a:spcPct val="0"/>
      </a:spcBef>
      <a:spcAft>
        <a:spcPct val="0"/>
      </a:spcAft>
      <a:defRPr sz="3597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2740823" algn="l" defTabSz="685206" rtl="0" fontAlgn="base">
      <a:spcBef>
        <a:spcPct val="0"/>
      </a:spcBef>
      <a:spcAft>
        <a:spcPct val="0"/>
      </a:spcAft>
      <a:defRPr sz="3597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3426028" algn="l" defTabSz="1370411" rtl="0" eaLnBrk="1" latinLnBrk="0" hangingPunct="1">
      <a:defRPr sz="3597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4111234" algn="l" defTabSz="1370411" rtl="0" eaLnBrk="1" latinLnBrk="0" hangingPunct="1">
      <a:defRPr sz="3597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4796439" algn="l" defTabSz="1370411" rtl="0" eaLnBrk="1" latinLnBrk="0" hangingPunct="1">
      <a:defRPr sz="3597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5481645" algn="l" defTabSz="1370411" rtl="0" eaLnBrk="1" latinLnBrk="0" hangingPunct="1">
      <a:defRPr sz="3597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647D"/>
    <a:srgbClr val="8CAF82"/>
    <a:srgbClr val="FAC300"/>
    <a:srgbClr val="FAB900"/>
    <a:srgbClr val="FAA500"/>
    <a:srgbClr val="697D91"/>
    <a:srgbClr val="455960"/>
    <a:srgbClr val="4A5B6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3" autoAdjust="0"/>
    <p:restoredTop sz="94556" autoAdjust="0"/>
  </p:normalViewPr>
  <p:slideViewPr>
    <p:cSldViewPr snapToGrid="0" snapToObjects="1">
      <p:cViewPr varScale="1">
        <p:scale>
          <a:sx n="102" d="100"/>
          <a:sy n="102" d="100"/>
        </p:scale>
        <p:origin x="528" y="114"/>
      </p:cViewPr>
      <p:guideLst/>
    </p:cSldViewPr>
  </p:slideViewPr>
  <p:outlineViewPr>
    <p:cViewPr>
      <p:scale>
        <a:sx n="33" d="100"/>
        <a:sy n="33" d="100"/>
      </p:scale>
      <p:origin x="0" y="-2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3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20.01.2022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6363" y="739775"/>
            <a:ext cx="658495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798" kern="1200">
        <a:solidFill>
          <a:schemeClr val="tx1"/>
        </a:solidFill>
        <a:latin typeface="+mn-lt"/>
        <a:ea typeface="+mn-ea"/>
        <a:cs typeface="+mn-cs"/>
      </a:defRPr>
    </a:lvl1pPr>
    <a:lvl2pPr marL="685206" algn="l" rtl="0" fontAlgn="base">
      <a:spcBef>
        <a:spcPct val="30000"/>
      </a:spcBef>
      <a:spcAft>
        <a:spcPct val="0"/>
      </a:spcAft>
      <a:defRPr sz="1798" kern="1200">
        <a:solidFill>
          <a:schemeClr val="tx1"/>
        </a:solidFill>
        <a:latin typeface="+mn-lt"/>
        <a:ea typeface="+mn-ea"/>
        <a:cs typeface="+mn-cs"/>
      </a:defRPr>
    </a:lvl2pPr>
    <a:lvl3pPr marL="1370411" algn="l" rtl="0" fontAlgn="base">
      <a:spcBef>
        <a:spcPct val="30000"/>
      </a:spcBef>
      <a:spcAft>
        <a:spcPct val="0"/>
      </a:spcAft>
      <a:defRPr sz="1798" kern="1200">
        <a:solidFill>
          <a:schemeClr val="tx1"/>
        </a:solidFill>
        <a:latin typeface="+mn-lt"/>
        <a:ea typeface="+mn-ea"/>
        <a:cs typeface="+mn-cs"/>
      </a:defRPr>
    </a:lvl3pPr>
    <a:lvl4pPr marL="2055617" algn="l" rtl="0" fontAlgn="base">
      <a:spcBef>
        <a:spcPct val="30000"/>
      </a:spcBef>
      <a:spcAft>
        <a:spcPct val="0"/>
      </a:spcAft>
      <a:defRPr sz="1798" kern="1200">
        <a:solidFill>
          <a:schemeClr val="tx1"/>
        </a:solidFill>
        <a:latin typeface="+mn-lt"/>
        <a:ea typeface="+mn-ea"/>
        <a:cs typeface="+mn-cs"/>
      </a:defRPr>
    </a:lvl4pPr>
    <a:lvl5pPr marL="2740823" algn="l" rtl="0" fontAlgn="base">
      <a:spcBef>
        <a:spcPct val="30000"/>
      </a:spcBef>
      <a:spcAft>
        <a:spcPct val="0"/>
      </a:spcAft>
      <a:defRPr sz="1798" kern="1200">
        <a:solidFill>
          <a:schemeClr val="tx1"/>
        </a:solidFill>
        <a:latin typeface="+mn-lt"/>
        <a:ea typeface="+mn-ea"/>
        <a:cs typeface="+mn-cs"/>
      </a:defRPr>
    </a:lvl5pPr>
    <a:lvl6pPr marL="3426028" algn="l" defTabSz="1370411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6pPr>
    <a:lvl7pPr marL="4111234" algn="l" defTabSz="1370411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7pPr>
    <a:lvl8pPr marL="4796439" algn="l" defTabSz="1370411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8pPr>
    <a:lvl9pPr marL="5481645" algn="l" defTabSz="1370411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06857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E3A4D74-8AB3-4782-8193-8B0B8D7F57EA}" type="slidenum">
              <a:rPr lang="de-CH" smtClean="0"/>
              <a:pPr>
                <a:defRPr/>
              </a:pPr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4096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(mit Bild he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034EF83C-B1FD-49FF-B648-E50C717A417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" y="1"/>
            <a:ext cx="18288000" cy="6674645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C0EE3DD9-895F-4EB2-9E74-C52ABBAEB72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663915" y="476251"/>
            <a:ext cx="3820792" cy="1305254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7" name="Abgerundetes Rechteck 6"/>
          <p:cNvSpPr/>
          <p:nvPr/>
        </p:nvSpPr>
        <p:spPr>
          <a:xfrm>
            <a:off x="0" y="6674645"/>
            <a:ext cx="18287046" cy="183356"/>
          </a:xfrm>
          <a:prstGeom prst="rect">
            <a:avLst/>
          </a:prstGeom>
          <a:solidFill>
            <a:srgbClr val="FAC3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684908" y="7933224"/>
            <a:ext cx="13568780" cy="1105065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tx2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908" y="7023809"/>
            <a:ext cx="16937207" cy="77195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C075B3A6-6DCD-467C-B3B9-D845AAA650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5396" y="9520520"/>
            <a:ext cx="13591148" cy="349622"/>
          </a:xfrm>
        </p:spPr>
        <p:txBody>
          <a:bodyPr/>
          <a:lstStyle>
            <a:lvl1pPr marL="179388" indent="-179388"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Organisationseinheit oder Leistungsbereich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05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675397" y="8098847"/>
            <a:ext cx="8251256" cy="1080875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9361348" y="8098847"/>
            <a:ext cx="8251256" cy="1080875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BC0020-5A4E-4E7E-8112-8525C911ECC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75397" y="2064545"/>
            <a:ext cx="8252192" cy="60340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4935BA25-EBE1-4D7C-B30F-41097A42AEF3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9360413" y="2064544"/>
            <a:ext cx="8252192" cy="60340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617F79C-BB35-4B9B-9765-B5F521C89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675396" y="2070623"/>
            <a:ext cx="8251256" cy="81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9361348" y="2070623"/>
            <a:ext cx="8251256" cy="81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A08CF5-263A-4947-BB68-C590B7562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39B5EF5-94CD-49C5-82F5-0D240C4018E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75397" y="3252788"/>
            <a:ext cx="8252192" cy="59959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06C6BB0C-191E-4DD9-ADEA-BB9CACAB21C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9360413" y="3252787"/>
            <a:ext cx="8252192" cy="59959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679515" y="8098847"/>
            <a:ext cx="5328262" cy="1080875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481930" y="8098847"/>
            <a:ext cx="5328262" cy="1080875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12284342" y="8098847"/>
            <a:ext cx="5328262" cy="1080875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F64B01-81C7-4C98-B7AD-930612B79E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80152" y="3252788"/>
            <a:ext cx="5327064" cy="48458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BDB8EE7-F71B-4F3D-AD80-682B656ED27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480470" y="3252788"/>
            <a:ext cx="5329441" cy="48458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3D18D196-860F-4E36-9216-F961856AE49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12283164" y="3252788"/>
            <a:ext cx="5329441" cy="48458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6" name="Titel 15">
            <a:extLst>
              <a:ext uri="{FF2B5EF4-FFF2-40B4-BE49-F238E27FC236}">
                <a16:creationId xmlns:a16="http://schemas.microsoft.com/office/drawing/2014/main" id="{592B83A6-5EEE-4354-9E0A-535252DA2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677454" y="2064545"/>
            <a:ext cx="5328262" cy="1080875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479868" y="2064545"/>
            <a:ext cx="5328262" cy="1080875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12282281" y="2064545"/>
            <a:ext cx="5328262" cy="1080875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F64B01-81C7-4C98-B7AD-930612B79E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80152" y="3252788"/>
            <a:ext cx="5327064" cy="59959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BDB8EE7-F71B-4F3D-AD80-682B656ED27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480470" y="3252788"/>
            <a:ext cx="5329441" cy="59959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3D18D196-860F-4E36-9216-F961856AE49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12283164" y="3252788"/>
            <a:ext cx="5329441" cy="59959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16" name="Titel 15">
            <a:extLst>
              <a:ext uri="{FF2B5EF4-FFF2-40B4-BE49-F238E27FC236}">
                <a16:creationId xmlns:a16="http://schemas.microsoft.com/office/drawing/2014/main" id="{592B83A6-5EEE-4354-9E0A-535252DA2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56242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ah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684909" y="4993871"/>
            <a:ext cx="16927696" cy="3840479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30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8" name="Untertitel 2">
            <a:extLst>
              <a:ext uri="{FF2B5EF4-FFF2-40B4-BE49-F238E27FC236}">
                <a16:creationId xmlns:a16="http://schemas.microsoft.com/office/drawing/2014/main" id="{2A3D88F4-3C44-416E-8339-A22B29F8DCED}"/>
              </a:ext>
            </a:extLst>
          </p:cNvPr>
          <p:cNvSpPr>
            <a:spLocks noGrp="1"/>
          </p:cNvSpPr>
          <p:nvPr>
            <p:ph type="subTitle" idx="15" hasCustomPrompt="1"/>
          </p:nvPr>
        </p:nvSpPr>
        <p:spPr>
          <a:xfrm>
            <a:off x="473210" y="1801784"/>
            <a:ext cx="16555666" cy="3125696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14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1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453074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684909" y="1645922"/>
            <a:ext cx="16851595" cy="4245726"/>
          </a:xfrm>
          <a:prstGeom prst="rect">
            <a:avLst/>
          </a:prstGeom>
        </p:spPr>
        <p:txBody>
          <a:bodyPr lIns="0" rIns="0" anchor="b" anchorCtr="0"/>
          <a:lstStyle>
            <a:lvl1pPr marL="0" indent="0">
              <a:spcBef>
                <a:spcPts val="0"/>
              </a:spcBef>
              <a:buNone/>
              <a:defRPr sz="3200" b="0" i="0">
                <a:solidFill>
                  <a:srgbClr val="8CAF82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0" indent="0">
              <a:spcBef>
                <a:spcPts val="0"/>
              </a:spcBef>
              <a:buClrTx/>
              <a:buFontTx/>
              <a:buNone/>
              <a:defRPr sz="3200" b="0">
                <a:solidFill>
                  <a:srgbClr val="8CAF82"/>
                </a:solidFill>
                <a:latin typeface="Georgia" panose="02040502050405020303" pitchFamily="18" charset="0"/>
              </a:defRPr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Text</a:t>
            </a:r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8" name="Untertitel 2">
            <a:extLst>
              <a:ext uri="{FF2B5EF4-FFF2-40B4-BE49-F238E27FC236}">
                <a16:creationId xmlns:a16="http://schemas.microsoft.com/office/drawing/2014/main" id="{2A3D88F4-3C44-416E-8339-A22B29F8DCED}"/>
              </a:ext>
            </a:extLst>
          </p:cNvPr>
          <p:cNvSpPr>
            <a:spLocks noGrp="1"/>
          </p:cNvSpPr>
          <p:nvPr>
            <p:ph type="subTitle" idx="15" hasCustomPrompt="1"/>
          </p:nvPr>
        </p:nvSpPr>
        <p:spPr>
          <a:xfrm>
            <a:off x="675396" y="6010102"/>
            <a:ext cx="16861108" cy="2350424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Autor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822135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Bilder mit Textfe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683449" y="6533803"/>
            <a:ext cx="8251256" cy="234419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9361348" y="6533803"/>
            <a:ext cx="8251256" cy="234419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D5EC5F02-E049-44D7-AF09-096D83385327}"/>
              </a:ext>
            </a:extLst>
          </p:cNvPr>
          <p:cNvSpPr/>
          <p:nvPr userDrawn="1"/>
        </p:nvSpPr>
        <p:spPr>
          <a:xfrm>
            <a:off x="683449" y="6159730"/>
            <a:ext cx="8251256" cy="162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3597">
              <a:solidFill>
                <a:schemeClr val="tx2"/>
              </a:solidFill>
            </a:endParaRP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4AE5187A-FFCB-4C33-86A6-D8C2BFFF8B6B}"/>
              </a:ext>
            </a:extLst>
          </p:cNvPr>
          <p:cNvSpPr/>
          <p:nvPr userDrawn="1"/>
        </p:nvSpPr>
        <p:spPr>
          <a:xfrm>
            <a:off x="9361348" y="6159730"/>
            <a:ext cx="8251256" cy="162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3597">
              <a:solidFill>
                <a:schemeClr val="tx2"/>
              </a:solidFill>
            </a:endParaRPr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13C15971-8AAD-4C4A-872E-B71C36BF02E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3450" y="2157154"/>
            <a:ext cx="8251258" cy="3765665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E2676283-FFF0-4D2B-95AA-9FD33EADC67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61347" y="2157154"/>
            <a:ext cx="8251258" cy="3765665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2F9F81B-D5CF-4B09-990D-01371D91D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85650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Bilder mit Textfe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AB50D9A4-4B03-4410-9017-78E09E000AC4}" type="slidenum">
              <a:rPr lang="de-CH" smtClean="0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DEA3E8DD-B869-4872-9E5E-D7638858FB85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683449" y="6533803"/>
            <a:ext cx="5328262" cy="234419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07648B6C-7DD3-4170-9CB8-01C7235079F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12284341" y="6533803"/>
            <a:ext cx="5328264" cy="234419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A1D57F0A-2F51-4B66-A590-F3965B06959C}"/>
              </a:ext>
            </a:extLst>
          </p:cNvPr>
          <p:cNvSpPr/>
          <p:nvPr userDrawn="1"/>
        </p:nvSpPr>
        <p:spPr>
          <a:xfrm>
            <a:off x="683449" y="6159730"/>
            <a:ext cx="5328262" cy="162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3597"/>
          </a:p>
        </p:txBody>
      </p:sp>
      <p:sp>
        <p:nvSpPr>
          <p:cNvPr id="18" name="Rechteck: abgerundete Ecken 17">
            <a:extLst>
              <a:ext uri="{FF2B5EF4-FFF2-40B4-BE49-F238E27FC236}">
                <a16:creationId xmlns:a16="http://schemas.microsoft.com/office/drawing/2014/main" id="{0BDF737F-1596-4573-A435-B5BA40D519D9}"/>
              </a:ext>
            </a:extLst>
          </p:cNvPr>
          <p:cNvSpPr/>
          <p:nvPr userDrawn="1"/>
        </p:nvSpPr>
        <p:spPr>
          <a:xfrm>
            <a:off x="12284341" y="6159730"/>
            <a:ext cx="5328264" cy="162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3597"/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893442A3-CE33-46C0-A18B-D18C070CBFB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3450" y="2157154"/>
            <a:ext cx="5328264" cy="3765665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0" name="Bildplatzhalter 10">
            <a:extLst>
              <a:ext uri="{FF2B5EF4-FFF2-40B4-BE49-F238E27FC236}">
                <a16:creationId xmlns:a16="http://schemas.microsoft.com/office/drawing/2014/main" id="{51FB2453-80BA-4C27-A3FA-F17223AF5D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2284341" y="2157154"/>
            <a:ext cx="5328265" cy="3765665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48C409BF-FC71-4809-A5D6-3038577EA628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6483896" y="6533803"/>
            <a:ext cx="5328264" cy="234419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ECEE718E-8038-4A79-9DDF-AE6210425CB5}"/>
              </a:ext>
            </a:extLst>
          </p:cNvPr>
          <p:cNvSpPr/>
          <p:nvPr userDrawn="1"/>
        </p:nvSpPr>
        <p:spPr>
          <a:xfrm>
            <a:off x="6483896" y="6159730"/>
            <a:ext cx="5328264" cy="162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3597"/>
          </a:p>
        </p:txBody>
      </p:sp>
      <p:sp>
        <p:nvSpPr>
          <p:cNvPr id="23" name="Bildplatzhalter 10">
            <a:extLst>
              <a:ext uri="{FF2B5EF4-FFF2-40B4-BE49-F238E27FC236}">
                <a16:creationId xmlns:a16="http://schemas.microsoft.com/office/drawing/2014/main" id="{0E9B9157-7EB2-4A30-9136-318F7B17B60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483895" y="2157154"/>
            <a:ext cx="5328265" cy="3765665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2BE7B7F-778E-4BC6-8EE5-8544E23F9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24715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Bilder mit Textfe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683450" y="6525488"/>
            <a:ext cx="3936875" cy="234419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9326996" y="6525488"/>
            <a:ext cx="3936874" cy="234419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D5EC5F02-E049-44D7-AF09-096D83385327}"/>
              </a:ext>
            </a:extLst>
          </p:cNvPr>
          <p:cNvSpPr/>
          <p:nvPr userDrawn="1"/>
        </p:nvSpPr>
        <p:spPr>
          <a:xfrm>
            <a:off x="683449" y="6159730"/>
            <a:ext cx="3936874" cy="162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3597">
              <a:solidFill>
                <a:schemeClr val="tx2"/>
              </a:solidFill>
            </a:endParaRP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4AE5187A-FFCB-4C33-86A6-D8C2BFFF8B6B}"/>
              </a:ext>
            </a:extLst>
          </p:cNvPr>
          <p:cNvSpPr/>
          <p:nvPr userDrawn="1"/>
        </p:nvSpPr>
        <p:spPr>
          <a:xfrm>
            <a:off x="9326993" y="6159730"/>
            <a:ext cx="3936874" cy="162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3597">
              <a:solidFill>
                <a:schemeClr val="tx2"/>
              </a:solidFill>
            </a:endParaRPr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13C15971-8AAD-4C4A-872E-B71C36BF02E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3451" y="2157152"/>
            <a:ext cx="3936874" cy="3765665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E2676283-FFF0-4D2B-95AA-9FD33EADC67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44971" y="2157152"/>
            <a:ext cx="3936874" cy="3765665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F7D33F10-5DC8-4FC0-91A6-3C8336B8E9D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14211" y="2157152"/>
            <a:ext cx="3936874" cy="3765665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0" name="Bildplatzhalter 10">
            <a:extLst>
              <a:ext uri="{FF2B5EF4-FFF2-40B4-BE49-F238E27FC236}">
                <a16:creationId xmlns:a16="http://schemas.microsoft.com/office/drawing/2014/main" id="{D4053D7F-50D0-44A2-8A3D-6682277C2B3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3675730" y="2156963"/>
            <a:ext cx="3936874" cy="3765665"/>
          </a:xfrm>
          <a:prstGeom prst="roundRect">
            <a:avLst>
              <a:gd name="adj" fmla="val 768"/>
            </a:avLst>
          </a:prstGeom>
          <a:noFill/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A4E87FF6-93B0-4457-9EA7-254201BB91A8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5005224" y="6525488"/>
            <a:ext cx="3936875" cy="234419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25B3A9CF-ED8F-40AD-9029-91C5177D64B2}"/>
              </a:ext>
            </a:extLst>
          </p:cNvPr>
          <p:cNvSpPr/>
          <p:nvPr userDrawn="1"/>
        </p:nvSpPr>
        <p:spPr>
          <a:xfrm>
            <a:off x="5005221" y="6159730"/>
            <a:ext cx="3936874" cy="162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3597">
              <a:solidFill>
                <a:schemeClr val="tx2"/>
              </a:solidFill>
            </a:endParaRPr>
          </a:p>
        </p:txBody>
      </p:sp>
      <p:sp>
        <p:nvSpPr>
          <p:cNvPr id="23" name="Textplatzhalter 2">
            <a:extLst>
              <a:ext uri="{FF2B5EF4-FFF2-40B4-BE49-F238E27FC236}">
                <a16:creationId xmlns:a16="http://schemas.microsoft.com/office/drawing/2014/main" id="{FAED3DAD-2180-449E-9F43-9E0A173E19D2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13648767" y="6525299"/>
            <a:ext cx="3936874" cy="234419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96254F82-3306-42A7-9C4D-5A0C7458C1B0}"/>
              </a:ext>
            </a:extLst>
          </p:cNvPr>
          <p:cNvSpPr/>
          <p:nvPr userDrawn="1"/>
        </p:nvSpPr>
        <p:spPr>
          <a:xfrm>
            <a:off x="13648767" y="6159542"/>
            <a:ext cx="3936874" cy="162000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3597">
              <a:solidFill>
                <a:schemeClr val="tx2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50EF4DF-390E-4299-9BA3-7589C2731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75861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(mit Bild 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034EF83C-B1FD-49FF-B648-E50C717A417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" y="1"/>
            <a:ext cx="18288000" cy="6674645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7" name="Abgerundetes Rechteck 6"/>
          <p:cNvSpPr/>
          <p:nvPr/>
        </p:nvSpPr>
        <p:spPr>
          <a:xfrm>
            <a:off x="0" y="6674645"/>
            <a:ext cx="18287046" cy="183356"/>
          </a:xfrm>
          <a:prstGeom prst="rect">
            <a:avLst/>
          </a:prstGeom>
          <a:solidFill>
            <a:srgbClr val="FAC3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684908" y="7933224"/>
            <a:ext cx="13568780" cy="1105065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tx2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908" y="7023809"/>
            <a:ext cx="16937207" cy="77195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C0EE3DD9-895F-4EB2-9E74-C52ABBAEB72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659542" y="476250"/>
            <a:ext cx="3825166" cy="131868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01699D6F-C113-4BC3-8B74-D0FBF5CCB0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5396" y="9520520"/>
            <a:ext cx="13591148" cy="349622"/>
          </a:xfrm>
        </p:spPr>
        <p:txBody>
          <a:bodyPr/>
          <a:lstStyle>
            <a:lvl1pPr marL="179388" indent="-179388"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Organisationseinheit oder Leistungsbereich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68369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05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ong headline, no subhead, 1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2A94F-5D58-1341-B868-65E33C93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227" y="342900"/>
            <a:ext cx="16751673" cy="1714500"/>
          </a:xfrm>
        </p:spPr>
        <p:txBody>
          <a:bodyPr/>
          <a:lstStyle>
            <a:lvl1pPr>
              <a:lnSpc>
                <a:spcPts val="675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8B702A-971F-8648-AA81-00AC4A0D4D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F47590-6D02-4B1F-8870-14F945CF9D22}" type="slidenum">
              <a:rPr lang="de-CH" smtClean="0"/>
              <a:t>‹#›</a:t>
            </a:fld>
            <a:endParaRPr lang="de-CH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8C281A3-E2AE-4F23-A70E-0FDAE451E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227" y="2281428"/>
            <a:ext cx="16744950" cy="6972300"/>
          </a:xfrm>
        </p:spPr>
        <p:txBody>
          <a:bodyPr numCol="1" spcCol="0">
            <a:normAutofit/>
          </a:bodyPr>
          <a:lstStyle>
            <a:lvl1pPr>
              <a:defRPr sz="27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028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(ohne Bil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143027F-7246-4F86-A6AD-7473302EFCE0}"/>
              </a:ext>
            </a:extLst>
          </p:cNvPr>
          <p:cNvSpPr/>
          <p:nvPr userDrawn="1"/>
        </p:nvSpPr>
        <p:spPr>
          <a:xfrm>
            <a:off x="1" y="0"/>
            <a:ext cx="18288000" cy="8184102"/>
          </a:xfrm>
          <a:prstGeom prst="rect">
            <a:avLst/>
          </a:prstGeom>
          <a:solidFill>
            <a:srgbClr val="FAC3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3597"/>
          </a:p>
        </p:txBody>
      </p:sp>
      <p:sp>
        <p:nvSpPr>
          <p:cNvPr id="7" name="Abgerundetes Rechteck 6"/>
          <p:cNvSpPr/>
          <p:nvPr/>
        </p:nvSpPr>
        <p:spPr>
          <a:xfrm>
            <a:off x="0" y="8184103"/>
            <a:ext cx="18287046" cy="18335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675396" y="4633964"/>
            <a:ext cx="13568780" cy="1105065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96" y="3724548"/>
            <a:ext cx="16937207" cy="7719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647E56EC-23CC-4141-B40F-46996694D7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50" y="476250"/>
            <a:ext cx="3830920" cy="1319022"/>
          </a:xfrm>
          <a:prstGeom prst="rect">
            <a:avLst/>
          </a:prstGeom>
        </p:spPr>
      </p:pic>
      <p:sp>
        <p:nvSpPr>
          <p:cNvPr id="8" name="Textplatzhalter 7">
            <a:extLst>
              <a:ext uri="{FF2B5EF4-FFF2-40B4-BE49-F238E27FC236}">
                <a16:creationId xmlns:a16="http://schemas.microsoft.com/office/drawing/2014/main" id="{52E70F1A-AD8D-4F8F-9AE2-1A76A8008E0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5396" y="9520520"/>
            <a:ext cx="13591148" cy="349622"/>
          </a:xfrm>
        </p:spPr>
        <p:txBody>
          <a:bodyPr/>
          <a:lstStyle>
            <a:lvl1pPr marL="179388" indent="-179388"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Organisationseinheit oder Leistungsbereich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79296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0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 (mit Bild he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034EF83C-B1FD-49FF-B648-E50C717A417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" y="0"/>
            <a:ext cx="18288000" cy="10287000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C0EE3DD9-895F-4EB2-9E74-C52ABBAEB72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659542" y="476250"/>
            <a:ext cx="3825166" cy="131868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15" name="Textplatzhalter 15">
            <a:extLst>
              <a:ext uri="{FF2B5EF4-FFF2-40B4-BE49-F238E27FC236}">
                <a16:creationId xmlns:a16="http://schemas.microsoft.com/office/drawing/2014/main" id="{16E4CDC4-4424-4700-993B-3839864CB1B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0296" y="4774435"/>
            <a:ext cx="14047109" cy="3082454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888859" y="5960547"/>
            <a:ext cx="13568780" cy="1293240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tx2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859" y="5029202"/>
            <a:ext cx="13568780" cy="7802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508FCAF1-F20B-4C9B-AE65-F4B72D3CB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8859" y="7333835"/>
            <a:ext cx="13568780" cy="349622"/>
          </a:xfrm>
        </p:spPr>
        <p:txBody>
          <a:bodyPr/>
          <a:lstStyle>
            <a:lvl1pPr marL="179388" indent="-179388"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Organisationseinheit oder Leistungsbereich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296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05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 (mit Bild 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034EF83C-B1FD-49FF-B648-E50C717A417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" y="0"/>
            <a:ext cx="18288000" cy="10287000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72000" tIns="684000" rIns="72000" bIns="72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CH" dirty="0"/>
          </a:p>
        </p:txBody>
      </p:sp>
      <p:sp>
        <p:nvSpPr>
          <p:cNvPr id="15" name="Textplatzhalter 15">
            <a:extLst>
              <a:ext uri="{FF2B5EF4-FFF2-40B4-BE49-F238E27FC236}">
                <a16:creationId xmlns:a16="http://schemas.microsoft.com/office/drawing/2014/main" id="{16E4CDC4-4424-4700-993B-3839864CB1B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0296" y="4774435"/>
            <a:ext cx="14047109" cy="3082454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888859" y="5960547"/>
            <a:ext cx="13568780" cy="1293240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tx2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859" y="5029202"/>
            <a:ext cx="13568780" cy="7802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C0EE3DD9-895F-4EB2-9E74-C52ABBAEB72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659542" y="476250"/>
            <a:ext cx="3825166" cy="1318683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de-CH" dirty="0"/>
              <a:t>   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BC73C925-6F67-41AD-8B48-77A6CAB23C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8859" y="7333835"/>
            <a:ext cx="13568780" cy="349622"/>
          </a:xfrm>
        </p:spPr>
        <p:txBody>
          <a:bodyPr/>
          <a:lstStyle>
            <a:lvl1pPr marL="179388" indent="-179388"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Organisationseinheit oder Leistungsbereich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80569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05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seite (Gra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143027F-7246-4F86-A6AD-7473302EFCE0}"/>
              </a:ext>
            </a:extLst>
          </p:cNvPr>
          <p:cNvSpPr/>
          <p:nvPr userDrawn="1"/>
        </p:nvSpPr>
        <p:spPr>
          <a:xfrm>
            <a:off x="1" y="1"/>
            <a:ext cx="18288000" cy="667464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3597">
              <a:solidFill>
                <a:srgbClr val="4B647D"/>
              </a:solidFill>
            </a:endParaRPr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675396" y="3725660"/>
            <a:ext cx="13568780" cy="1105065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39DF830-F09E-4F9D-B580-79824EBBB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96" y="2816244"/>
            <a:ext cx="16937207" cy="7719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CH" dirty="0"/>
          </a:p>
        </p:txBody>
      </p:sp>
      <p:sp>
        <p:nvSpPr>
          <p:cNvPr id="10" name="Abgerundetes Rechteck 6">
            <a:extLst>
              <a:ext uri="{FF2B5EF4-FFF2-40B4-BE49-F238E27FC236}">
                <a16:creationId xmlns:a16="http://schemas.microsoft.com/office/drawing/2014/main" id="{6155990B-78C7-4DA0-B1E7-76D1A83E0123}"/>
              </a:ext>
            </a:extLst>
          </p:cNvPr>
          <p:cNvSpPr/>
          <p:nvPr userDrawn="1"/>
        </p:nvSpPr>
        <p:spPr>
          <a:xfrm>
            <a:off x="0" y="6674645"/>
            <a:ext cx="18287046" cy="183356"/>
          </a:xfrm>
          <a:prstGeom prst="rect">
            <a:avLst/>
          </a:prstGeom>
          <a:solidFill>
            <a:srgbClr val="FAC3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5E32F2A-681B-4A65-A2CF-F3289104E9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4B647D"/>
                </a:solidFill>
              </a:defRPr>
            </a:lvl1pPr>
          </a:lstStyle>
          <a:p>
            <a:pPr>
              <a:defRPr/>
            </a:pPr>
            <a:fld id="{B7BACB64-ACD3-4495-9A64-936FBCA468A7}" type="slidenum">
              <a:rPr lang="de-CH" smtClean="0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5" name="Textfeld 15">
            <a:extLst>
              <a:ext uri="{FF2B5EF4-FFF2-40B4-BE49-F238E27FC236}">
                <a16:creationId xmlns:a16="http://schemas.microsoft.com/office/drawing/2014/main" id="{3455541A-D1CF-4483-A637-480F287F748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84908" y="9451183"/>
            <a:ext cx="1337711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Berner Fachhochschule | Haute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école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spécialisée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bernoise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| Bern University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of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Applied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Sciences</a:t>
            </a:r>
            <a:endParaRPr lang="de-DE" sz="1400" dirty="0">
              <a:solidFill>
                <a:schemeClr val="tx2"/>
              </a:solidFill>
              <a:latin typeface="Lucida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3918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05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mit Text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034EF83C-B1FD-49FF-B648-E50C717A417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18288000" cy="10287000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lIns="72000" tIns="0" rIns="72000" bIns="1800000" anchor="ctr"/>
          <a:lstStyle>
            <a:lvl1pPr marL="0" indent="0" algn="ctr">
              <a:buFontTx/>
              <a:buNone/>
              <a:defRPr sz="14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Bild in den Platzhalter ziehen und bei Bedarf in den Hintergrund stellen.</a:t>
            </a:r>
            <a:endParaRPr lang="de-CH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900AA4B-37D2-4481-BCF3-2E414DEA212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0295" y="4774434"/>
            <a:ext cx="14062022" cy="4114800"/>
          </a:xfrm>
          <a:blipFill>
            <a:blip r:embed="rId2"/>
            <a:stretch>
              <a:fillRect/>
            </a:stretch>
          </a:blipFill>
        </p:spPr>
        <p:txBody>
          <a:bodyPr lIns="144000" tIns="216000" rIns="144000" bIns="14400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53682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05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A155BAD-5C25-40A7-8727-1B1E570D77EF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D617E98-5641-4B2D-A638-1322515D6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675397" y="2064544"/>
            <a:ext cx="16946721" cy="743456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chemeClr val="tx2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2C449D1-1247-49B8-8578-3105EE322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4C75B05-03A1-469D-8437-A6AA010E720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5396" y="3252788"/>
            <a:ext cx="16937209" cy="59959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684908" y="9451183"/>
            <a:ext cx="1337711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Berner Fachhochschule | Haute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école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spécialisée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bernoise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| Bern University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of</a:t>
            </a:r>
            <a:r>
              <a:rPr lang="de-DE" sz="1400" dirty="0">
                <a:solidFill>
                  <a:schemeClr val="tx2"/>
                </a:solidFill>
                <a:latin typeface="Lucida Sans" pitchFamily="34" charset="0"/>
              </a:rPr>
              <a:t> Applied </a:t>
            </a:r>
            <a:r>
              <a:rPr lang="de-DE" sz="1400" dirty="0" err="1">
                <a:solidFill>
                  <a:schemeClr val="tx2"/>
                </a:solidFill>
                <a:latin typeface="Lucida Sans" pitchFamily="34" charset="0"/>
              </a:rPr>
              <a:t>Sciences</a:t>
            </a:r>
            <a:endParaRPr lang="de-DE" sz="1400" dirty="0">
              <a:solidFill>
                <a:schemeClr val="tx2"/>
              </a:solidFill>
              <a:latin typeface="Lucida Sans" pitchFamily="34" charset="0"/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3106005" y="9451183"/>
            <a:ext cx="4497087" cy="461963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400" smtClean="0">
                <a:solidFill>
                  <a:schemeClr val="tx2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 smtClean="0"/>
              <a:pPr>
                <a:defRPr/>
              </a:pPr>
              <a:t>‹#›</a:t>
            </a:fld>
            <a:endParaRPr lang="de-CH" dirty="0"/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D9E8CA3-FB48-4D66-A23F-18A4D3D38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97" y="585861"/>
            <a:ext cx="16937207" cy="77195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1C8B1AA-41BC-42FB-B837-09FDD1BA9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396" y="2064544"/>
            <a:ext cx="16937209" cy="71842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65" r:id="rId2"/>
    <p:sldLayoutId id="2147483867" r:id="rId3"/>
    <p:sldLayoutId id="2147483869" r:id="rId4"/>
    <p:sldLayoutId id="2147483870" r:id="rId5"/>
    <p:sldLayoutId id="2147483868" r:id="rId6"/>
    <p:sldLayoutId id="2147483871" r:id="rId7"/>
    <p:sldLayoutId id="2147483844" r:id="rId8"/>
    <p:sldLayoutId id="2147483845" r:id="rId9"/>
    <p:sldLayoutId id="2147483846" r:id="rId10"/>
    <p:sldLayoutId id="2147483847" r:id="rId11"/>
    <p:sldLayoutId id="2147483848" r:id="rId12"/>
    <p:sldLayoutId id="2147483864" r:id="rId13"/>
    <p:sldLayoutId id="2147483862" r:id="rId14"/>
    <p:sldLayoutId id="2147483863" r:id="rId15"/>
    <p:sldLayoutId id="2147483861" r:id="rId16"/>
    <p:sldLayoutId id="2147483860" r:id="rId17"/>
    <p:sldLayoutId id="2147483859" r:id="rId18"/>
    <p:sldLayoutId id="2147483850" r:id="rId19"/>
    <p:sldLayoutId id="2147483872" r:id="rId20"/>
  </p:sldLayoutIdLst>
  <p:hf sldNum="0"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266700" marR="0" indent="-266700" algn="l" defTabSz="4572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6"/>
        </a:buClr>
        <a:buSzPct val="75000"/>
        <a:buFont typeface="Wingdings 3" panose="05040102010807070707" pitchFamily="18" charset="2"/>
        <a:buChar char=""/>
        <a:tabLst/>
        <a:defRPr sz="2200" kern="1200" baseline="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538163" marR="0" indent="-271463" algn="l" defTabSz="4572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6"/>
        </a:buClr>
        <a:buSzPct val="75000"/>
        <a:buFont typeface="Wingdings 3" panose="05040102010807070707" pitchFamily="18" charset="2"/>
        <a:buChar char=""/>
        <a:tabLst/>
        <a:defRPr sz="2200" kern="1200" baseline="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808038" marR="0" indent="-269875" algn="l" defTabSz="4572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6"/>
        </a:buClr>
        <a:buSzPct val="75000"/>
        <a:buFont typeface="Wingdings 3" panose="05040102010807070707" pitchFamily="18" charset="2"/>
        <a:buChar char=""/>
        <a:tabLst/>
        <a:defRPr sz="2200" kern="1200" baseline="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074738" marR="0" indent="-266700" algn="l" defTabSz="4572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6"/>
        </a:buClr>
        <a:buSzPct val="75000"/>
        <a:buFont typeface="Wingdings 3" panose="05040102010807070707" pitchFamily="18" charset="2"/>
        <a:buChar char=""/>
        <a:tabLst/>
        <a:defRPr sz="2200" kern="1200" baseline="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1346200" marR="0" indent="-271463" algn="l" defTabSz="4572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6"/>
        </a:buClr>
        <a:buSzPct val="75000"/>
        <a:buFont typeface="Wingdings 3" panose="05040102010807070707" pitchFamily="18" charset="2"/>
        <a:buChar char=""/>
        <a:tabLst/>
        <a:defRPr sz="2200" kern="1200" baseline="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826" userDrawn="1">
          <p15:clr>
            <a:srgbClr val="F26B43"/>
          </p15:clr>
        </p15:guide>
        <p15:guide id="2" pos="425" userDrawn="1">
          <p15:clr>
            <a:srgbClr val="F26B43"/>
          </p15:clr>
        </p15:guide>
        <p15:guide id="3" orient="horz" pos="1301" userDrawn="1">
          <p15:clr>
            <a:srgbClr val="F26B43"/>
          </p15:clr>
        </p15:guide>
        <p15:guide id="4" pos="11095" userDrawn="1">
          <p15:clr>
            <a:srgbClr val="F26B43"/>
          </p15:clr>
        </p15:guide>
        <p15:guide id="5" orient="horz" pos="2049" userDrawn="1">
          <p15:clr>
            <a:srgbClr val="F26B43"/>
          </p15:clr>
        </p15:guide>
        <p15:guide id="6" pos="57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>
            <a:extLst>
              <a:ext uri="{FF2B5EF4-FFF2-40B4-BE49-F238E27FC236}">
                <a16:creationId xmlns:a16="http://schemas.microsoft.com/office/drawing/2014/main" id="{209C0BCC-9CB6-4B02-BE8E-2E3B2659C2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600" noProof="0" dirty="0"/>
              <a:t>Henrik Ekholm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4162A12-77B8-4DEC-951B-1045AD205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noProof="0" dirty="0"/>
              <a:t>Security Enhancements for Network Segregation</a:t>
            </a:r>
          </a:p>
        </p:txBody>
      </p:sp>
    </p:spTree>
    <p:extLst>
      <p:ext uri="{BB962C8B-B14F-4D97-AF65-F5344CB8AC3E}">
        <p14:creationId xmlns:p14="http://schemas.microsoft.com/office/powerpoint/2010/main" val="735327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B0CF79-520C-4745-910F-C26CDB125F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Firewalls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496DF8-292C-4793-8016-A1DECB868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Segmentation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BC6DA1-A092-442F-B273-97E43FEB51F0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noProof="0" dirty="0"/>
              <a:t>Firewall 1 controlled by Corporate IT</a:t>
            </a:r>
          </a:p>
          <a:p>
            <a:pPr lvl="1"/>
            <a:r>
              <a:rPr lang="en-US" noProof="0" dirty="0"/>
              <a:t>Controls communication into Enterprise network</a:t>
            </a:r>
          </a:p>
          <a:p>
            <a:r>
              <a:rPr lang="en-US" noProof="0" dirty="0"/>
              <a:t>Firewall 2 controlled by plant Engineers</a:t>
            </a:r>
          </a:p>
          <a:p>
            <a:pPr lvl="1"/>
            <a:r>
              <a:rPr lang="en-US" noProof="0" dirty="0"/>
              <a:t>Controls communication into Manufacturing network</a:t>
            </a:r>
          </a:p>
          <a:p>
            <a:r>
              <a:rPr lang="en-US" dirty="0"/>
              <a:t>N</a:t>
            </a:r>
            <a:r>
              <a:rPr lang="en-US" noProof="0" dirty="0"/>
              <a:t>o direct communication can happen unless both teams agree</a:t>
            </a:r>
          </a:p>
          <a:p>
            <a:r>
              <a:rPr lang="en-US" dirty="0"/>
              <a:t>DMZ communication can happen unilaterally</a:t>
            </a:r>
            <a:endParaRPr lang="en-US" noProof="0" dirty="0"/>
          </a:p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3517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0B5BAB-CB7C-404E-AC07-22E252952B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Implementing Firewalls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C5F9B6-4D61-4268-939A-DC56A333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Sorting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EBEA68-7B66-41AA-B448-BD080BF802B2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5236879" y="3252788"/>
            <a:ext cx="7814242" cy="599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549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4B4F88-C606-47BB-B4BF-E2A39EBDED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Jump Server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448359-CF3D-4F49-BF7F-68F206071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access to production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3ECB-E9E4-4628-A8F8-B8F61E468498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Single server that allows remote access</a:t>
            </a:r>
          </a:p>
          <a:p>
            <a:r>
              <a:rPr lang="en-US" dirty="0"/>
              <a:t>Access brokered by PAM solution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543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0B5BAB-CB7C-404E-AC07-22E252952B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Adding Jump Server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C5F9B6-4D61-4268-939A-DC56A333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Sorting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9A4DD7-7C9E-45E7-85A6-424D5ED345CA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5236879" y="3252788"/>
            <a:ext cx="7814242" cy="599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834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FE5ADC-E226-44D1-BF59-DEFDFABB37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Canary Server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060CF8-96EF-4CFC-BA6A-4E990E4E4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Warning 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DC1CF2-D4C7-4E65-A922-9945435659AB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Any change to server causes alarm</a:t>
            </a:r>
          </a:p>
          <a:p>
            <a:r>
              <a:rPr lang="en-US" dirty="0"/>
              <a:t>Decoy servers, as similar configuration as others in use at the site</a:t>
            </a:r>
          </a:p>
        </p:txBody>
      </p:sp>
    </p:spTree>
    <p:extLst>
      <p:ext uri="{BB962C8B-B14F-4D97-AF65-F5344CB8AC3E}">
        <p14:creationId xmlns:p14="http://schemas.microsoft.com/office/powerpoint/2010/main" val="2640588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0B5BAB-CB7C-404E-AC07-22E252952B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Adding Canary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C5F9B6-4D61-4268-939A-DC56A333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Sorting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8E810018-000E-4492-B53E-BC4B97536F29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5236879" y="3252788"/>
            <a:ext cx="7814242" cy="599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5624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5F7094-989E-408B-A22C-43D0D664F3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sinkhole / proxy server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FF4DF8-164A-414E-BB13-353333F1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outbound communication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AED3FB-ADF3-42FB-8541-26877FE649AE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All requests sent from Manufacturing network rerouted</a:t>
            </a:r>
          </a:p>
          <a:p>
            <a:pPr lvl="1"/>
            <a:r>
              <a:rPr lang="en-US" dirty="0"/>
              <a:t>If by IP, unexpected requests dropped at firewall</a:t>
            </a:r>
          </a:p>
          <a:p>
            <a:r>
              <a:rPr lang="en-US" dirty="0"/>
              <a:t>Whitelist is maintained for acceptable use</a:t>
            </a:r>
          </a:p>
          <a:p>
            <a:pPr lvl="1"/>
            <a:r>
              <a:rPr lang="en-US" dirty="0"/>
              <a:t>Unacceptable requests dropped with no response</a:t>
            </a:r>
          </a:p>
        </p:txBody>
      </p:sp>
    </p:spTree>
    <p:extLst>
      <p:ext uri="{BB962C8B-B14F-4D97-AF65-F5344CB8AC3E}">
        <p14:creationId xmlns:p14="http://schemas.microsoft.com/office/powerpoint/2010/main" val="19268822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0B5BAB-CB7C-404E-AC07-22E252952B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Adding Proxy/Sinkhole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C5F9B6-4D61-4268-939A-DC56A333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Sorting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804ABB0-6E54-4BC7-8D71-19C888A1158F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5236879" y="3252788"/>
            <a:ext cx="7814242" cy="599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24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132FA4-AED3-4E64-B31C-18DA0959D5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Running the system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828309-C40D-4AD9-B91E-6E2AF64ED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Operationalize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E2DC4-9651-4842-983C-CEEAEBA550AF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SOC team playbook with</a:t>
            </a:r>
          </a:p>
          <a:p>
            <a:pPr lvl="1"/>
            <a:r>
              <a:rPr lang="en-US" dirty="0"/>
              <a:t>Plant contacts</a:t>
            </a:r>
          </a:p>
          <a:p>
            <a:pPr lvl="1"/>
            <a:r>
              <a:rPr lang="en-US" dirty="0"/>
              <a:t>Reaction to Canary alarm</a:t>
            </a:r>
          </a:p>
          <a:p>
            <a:pPr lvl="1"/>
            <a:r>
              <a:rPr lang="en-US" dirty="0"/>
              <a:t>Log analysis</a:t>
            </a:r>
          </a:p>
          <a:p>
            <a:r>
              <a:rPr lang="en-US" dirty="0"/>
              <a:t>Infrastructure teams</a:t>
            </a:r>
          </a:p>
          <a:p>
            <a:pPr lvl="1"/>
            <a:r>
              <a:rPr lang="en-US" dirty="0"/>
              <a:t>Server and network maintenance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3104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E2C22-731A-4D7D-A82C-4E7502B6B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END,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0EFE9-C21A-4842-B4FD-8F5659B00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 </a:t>
            </a:r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F3B464AE-5365-44E5-AC39-53812B982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6879" y="3252788"/>
            <a:ext cx="7814242" cy="599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7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21ECEF2-497F-4AE9-BDB4-AEC620E257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Cyber Attacks against Industry networks are on the rise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FB46B8-54B4-44BC-B876-AF3A7B837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Reason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05624-149E-41CE-87E5-1E658E4ECE1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Overall average increase in Cyberattacks 25% per quarter (2019 Q4 – 2020)</a:t>
            </a:r>
          </a:p>
          <a:p>
            <a:r>
              <a:rPr lang="en-US" dirty="0"/>
              <a:t>Manufacturing most with 156%</a:t>
            </a:r>
            <a:endParaRPr lang="en-US" noProof="0" dirty="0">
              <a:latin typeface="Arial"/>
              <a:cs typeface="Arial"/>
            </a:endParaRPr>
          </a:p>
          <a:p>
            <a:r>
              <a:rPr lang="en-US" noProof="0" dirty="0"/>
              <a:t>High impact on daily life</a:t>
            </a:r>
          </a:p>
          <a:p>
            <a:r>
              <a:rPr lang="en-US" dirty="0"/>
              <a:t>Last big sector not already secured</a:t>
            </a:r>
          </a:p>
        </p:txBody>
      </p:sp>
      <p:pic>
        <p:nvPicPr>
          <p:cNvPr id="5" name="Picture 4" descr="A picture containing text, newspaper&#10;&#10;Description automatically generated">
            <a:extLst>
              <a:ext uri="{FF2B5EF4-FFF2-40B4-BE49-F238E27FC236}">
                <a16:creationId xmlns:a16="http://schemas.microsoft.com/office/drawing/2014/main" id="{B7D7BF28-28CD-4477-9ABE-C3C91A35C800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780245" y="4138366"/>
            <a:ext cx="4727510" cy="4799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2640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F5A3-ED13-4378-BCE8-256547C73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F0E13-5AE5-4734-A7B0-14ED747C6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historian:</a:t>
            </a:r>
          </a:p>
          <a:p>
            <a:pPr lvl="1"/>
            <a:r>
              <a:rPr lang="en-US" dirty="0" err="1"/>
              <a:t>osisoft</a:t>
            </a:r>
            <a:r>
              <a:rPr lang="en-US" dirty="0"/>
              <a:t>-pi (as compatible with Siemens and Rockwell)</a:t>
            </a:r>
          </a:p>
          <a:p>
            <a:r>
              <a:rPr lang="en-US" dirty="0"/>
              <a:t>Jump server:</a:t>
            </a:r>
          </a:p>
          <a:p>
            <a:pPr lvl="1"/>
            <a:r>
              <a:rPr lang="en-US" dirty="0"/>
              <a:t>Hardened Virtual or on-site windows machine.</a:t>
            </a:r>
          </a:p>
          <a:p>
            <a:pPr lvl="1"/>
            <a:r>
              <a:rPr lang="en-US" dirty="0"/>
              <a:t>Beyond trust PAM also handles</a:t>
            </a:r>
          </a:p>
          <a:p>
            <a:pPr lvl="1"/>
            <a:r>
              <a:rPr lang="en-US" dirty="0"/>
              <a:t>Access groups managed with Azure AD</a:t>
            </a:r>
          </a:p>
          <a:p>
            <a:r>
              <a:rPr lang="en-US" dirty="0"/>
              <a:t>Canary server</a:t>
            </a:r>
          </a:p>
          <a:p>
            <a:pPr lvl="1"/>
            <a:r>
              <a:rPr lang="en-US" dirty="0" err="1"/>
              <a:t>Fortinets</a:t>
            </a:r>
            <a:r>
              <a:rPr lang="en-US" dirty="0"/>
              <a:t> </a:t>
            </a:r>
            <a:r>
              <a:rPr lang="en-US" dirty="0" err="1"/>
              <a:t>FortiDeceptor</a:t>
            </a:r>
            <a:endParaRPr lang="en-US" dirty="0"/>
          </a:p>
          <a:p>
            <a:pPr lvl="1"/>
            <a:r>
              <a:rPr lang="en-US" dirty="0"/>
              <a:t>Depending on other servers in use, standard is windows 2008 server</a:t>
            </a:r>
          </a:p>
          <a:p>
            <a:r>
              <a:rPr lang="en-US" dirty="0"/>
              <a:t>Proxy/sinkhole (tarpit)</a:t>
            </a:r>
          </a:p>
          <a:p>
            <a:pPr lvl="1"/>
            <a:r>
              <a:rPr lang="en-US" dirty="0"/>
              <a:t>Avamar as proxy</a:t>
            </a:r>
          </a:p>
          <a:p>
            <a:pPr lvl="1"/>
            <a:r>
              <a:rPr lang="en-US" dirty="0"/>
              <a:t>DNS sinkhole usable for known bad sites already implemented on corporate level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558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D0A393-2DE8-4F51-B1CF-D7442F76B7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Production Systems are notoriously hard to protect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6FB682-4460-4DBA-982A-FCA884DC1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>
                <a:latin typeface="Arial" panose="020B0604020202020204" pitchFamily="34" charset="0"/>
              </a:rPr>
              <a:t>Problem</a:t>
            </a:r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C73DB3-6033-40BB-8102-6D9CDBD4A1F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5395" y="3252788"/>
            <a:ext cx="16937209" cy="5995988"/>
          </a:xfrm>
        </p:spPr>
        <p:txBody>
          <a:bodyPr/>
          <a:lstStyle/>
          <a:p>
            <a:r>
              <a:rPr lang="en-US" noProof="0" dirty="0"/>
              <a:t>Proprietary systems and protocols</a:t>
            </a:r>
          </a:p>
          <a:p>
            <a:pPr lvl="1"/>
            <a:r>
              <a:rPr lang="en-US" noProof="0" dirty="0"/>
              <a:t>Hard to monitor</a:t>
            </a:r>
          </a:p>
          <a:p>
            <a:r>
              <a:rPr lang="en-US" noProof="0" dirty="0"/>
              <a:t>Sensitive machines</a:t>
            </a:r>
          </a:p>
          <a:p>
            <a:pPr lvl="1"/>
            <a:r>
              <a:rPr lang="en-US" noProof="0" dirty="0"/>
              <a:t>Active probing can break systems</a:t>
            </a:r>
          </a:p>
          <a:p>
            <a:r>
              <a:rPr lang="en-US" noProof="0" dirty="0"/>
              <a:t>Time Critical response times</a:t>
            </a:r>
          </a:p>
          <a:p>
            <a:pPr lvl="1"/>
            <a:r>
              <a:rPr lang="en-US" noProof="0" dirty="0"/>
              <a:t>Delays cause ripple effects</a:t>
            </a:r>
          </a:p>
          <a:p>
            <a:pPr lvl="1"/>
            <a:r>
              <a:rPr lang="en-US" noProof="0" dirty="0"/>
              <a:t>Parallel running software can break processes</a:t>
            </a:r>
          </a:p>
        </p:txBody>
      </p:sp>
    </p:spTree>
    <p:extLst>
      <p:ext uri="{BB962C8B-B14F-4D97-AF65-F5344CB8AC3E}">
        <p14:creationId xmlns:p14="http://schemas.microsoft.com/office/powerpoint/2010/main" val="813326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65E9C9-0AD2-4CFA-83AA-5EB11F67C5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can be done?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B31E2F-7FAF-49A6-B910-16C9EBF4F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Process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745040-3A71-41DB-AA62-5F1CD8F01418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noProof="0" dirty="0"/>
              <a:t>Proprietary systems and protocols</a:t>
            </a:r>
          </a:p>
          <a:p>
            <a:pPr lvl="1"/>
            <a:r>
              <a:rPr lang="en-US" noProof="0" dirty="0"/>
              <a:t>No uncontrolled communication on network</a:t>
            </a:r>
          </a:p>
          <a:p>
            <a:r>
              <a:rPr lang="en-US" noProof="0" dirty="0"/>
              <a:t>Sensitive machines</a:t>
            </a:r>
          </a:p>
          <a:p>
            <a:pPr lvl="1"/>
            <a:r>
              <a:rPr lang="en-US" noProof="0" dirty="0"/>
              <a:t>Rely on passive monitoring methods</a:t>
            </a:r>
          </a:p>
          <a:p>
            <a:r>
              <a:rPr lang="en-US" noProof="0" dirty="0"/>
              <a:t>Time Critical response times</a:t>
            </a:r>
          </a:p>
          <a:p>
            <a:pPr lvl="1"/>
            <a:r>
              <a:rPr lang="en-US" noProof="0" dirty="0"/>
              <a:t>No extra software on devices</a:t>
            </a:r>
          </a:p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15578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65E9C9-0AD2-4CFA-83AA-5EB11F67C5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What can be done?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B31E2F-7FAF-49A6-B910-16C9EBF4F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Process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745040-3A71-41DB-AA62-5F1CD8F01418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noProof="0" dirty="0"/>
              <a:t>Proprietary systems and protocols</a:t>
            </a:r>
          </a:p>
          <a:p>
            <a:pPr lvl="1"/>
            <a:r>
              <a:rPr lang="en-US" noProof="0" dirty="0"/>
              <a:t>No uncontrolled communication on network</a:t>
            </a:r>
          </a:p>
          <a:p>
            <a:pPr lvl="2"/>
            <a:r>
              <a:rPr lang="en-US" noProof="0" dirty="0"/>
              <a:t>Segment</a:t>
            </a:r>
          </a:p>
          <a:p>
            <a:r>
              <a:rPr lang="en-US" noProof="0" dirty="0"/>
              <a:t>Sensitive machines</a:t>
            </a:r>
          </a:p>
          <a:p>
            <a:pPr lvl="1"/>
            <a:r>
              <a:rPr lang="en-US" noProof="0" dirty="0"/>
              <a:t>Rely on passive monitoring methods</a:t>
            </a:r>
          </a:p>
          <a:p>
            <a:pPr lvl="2"/>
            <a:r>
              <a:rPr lang="en-US" noProof="0" dirty="0"/>
              <a:t>Canary servers</a:t>
            </a:r>
          </a:p>
          <a:p>
            <a:pPr lvl="2"/>
            <a:r>
              <a:rPr lang="en-US" noProof="0" dirty="0"/>
              <a:t>Log monitoring</a:t>
            </a:r>
          </a:p>
          <a:p>
            <a:r>
              <a:rPr lang="en-US" noProof="0" dirty="0"/>
              <a:t>Time Critical response times</a:t>
            </a:r>
          </a:p>
          <a:p>
            <a:pPr lvl="1"/>
            <a:r>
              <a:rPr lang="en-US" noProof="0" dirty="0"/>
              <a:t>No extra software on devices</a:t>
            </a:r>
          </a:p>
          <a:p>
            <a:pPr lvl="2"/>
            <a:r>
              <a:rPr lang="en-US" noProof="0" dirty="0"/>
              <a:t>Monitor communication instead</a:t>
            </a:r>
          </a:p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6555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6003DB-921D-4644-8BF4-840129AA3A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The Purdue Model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C8A600-EA49-4FA1-80DB-47DBEF917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How to organize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D09B45DB-C729-4D88-8BE6-D51655F08B14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3"/>
          <a:stretch>
            <a:fillRect/>
          </a:stretch>
        </p:blipFill>
        <p:spPr>
          <a:xfrm>
            <a:off x="6334645" y="3252788"/>
            <a:ext cx="5618711" cy="5995987"/>
          </a:xfrm>
        </p:spPr>
      </p:pic>
    </p:spTree>
    <p:extLst>
      <p:ext uri="{BB962C8B-B14F-4D97-AF65-F5344CB8AC3E}">
        <p14:creationId xmlns:p14="http://schemas.microsoft.com/office/powerpoint/2010/main" val="468823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0B5BAB-CB7C-404E-AC07-22E252952B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Adding all systems where they belong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C5F9B6-4D61-4268-939A-DC56A333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Sorting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3D9F4C05-86CD-4F61-843B-E24A42C958EF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5236879" y="3252788"/>
            <a:ext cx="7814242" cy="599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6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D722E3-24E9-46AF-A927-1848B20D54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Data historian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A3A285-E734-4733-81BB-D931F6A40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Logging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F9734B-8A1A-405E-B26A-3EBDA627B2BE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noProof="0" dirty="0"/>
              <a:t>Central Log Collection</a:t>
            </a:r>
          </a:p>
          <a:p>
            <a:r>
              <a:rPr lang="en-US" noProof="0" dirty="0"/>
              <a:t>Forwards relevant logs to Elastic pool</a:t>
            </a:r>
          </a:p>
          <a:p>
            <a:r>
              <a:rPr lang="en-US" noProof="0" dirty="0"/>
              <a:t>Time synchronized</a:t>
            </a:r>
          </a:p>
        </p:txBody>
      </p:sp>
    </p:spTree>
    <p:extLst>
      <p:ext uri="{BB962C8B-B14F-4D97-AF65-F5344CB8AC3E}">
        <p14:creationId xmlns:p14="http://schemas.microsoft.com/office/powerpoint/2010/main" val="4009124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0B5BAB-CB7C-404E-AC07-22E252952B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Adding Data historian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C5F9B6-4D61-4268-939A-DC56A333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Sorting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7433300-578E-4493-A47F-43E9F427DCD0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5236879" y="3252788"/>
            <a:ext cx="7814242" cy="599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22208"/>
      </p:ext>
    </p:extLst>
  </p:cSld>
  <p:clrMapOvr>
    <a:masterClrMapping/>
  </p:clrMapOvr>
</p:sld>
</file>

<file path=ppt/theme/theme1.xml><?xml version="1.0" encoding="utf-8"?>
<a:theme xmlns:a="http://schemas.openxmlformats.org/drawingml/2006/main" name="BFH_PPT_Vorlage_16-9">
  <a:themeElements>
    <a:clrScheme name="BFH richtig">
      <a:dk1>
        <a:srgbClr val="000000"/>
      </a:dk1>
      <a:lt1>
        <a:srgbClr val="FFFFFF"/>
      </a:lt1>
      <a:dk2>
        <a:srgbClr val="697D91"/>
      </a:dk2>
      <a:lt2>
        <a:srgbClr val="E0E4E8"/>
      </a:lt2>
      <a:accent1>
        <a:srgbClr val="556455"/>
      </a:accent1>
      <a:accent2>
        <a:srgbClr val="506E96"/>
      </a:accent2>
      <a:accent3>
        <a:srgbClr val="645078"/>
      </a:accent3>
      <a:accent4>
        <a:srgbClr val="786450"/>
      </a:accent4>
      <a:accent5>
        <a:srgbClr val="B41428"/>
      </a:accent5>
      <a:accent6>
        <a:srgbClr val="FAC300"/>
      </a:accent6>
      <a:hlink>
        <a:srgbClr val="000000"/>
      </a:hlink>
      <a:folHlink>
        <a:srgbClr val="000000"/>
      </a:folHlink>
    </a:clrScheme>
    <a:fontScheme name="BFH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  <a:effectLst/>
      </a:spPr>
      <a:bodyPr rtlCol="0" anchor="ctr"/>
      <a:lstStyle>
        <a:defPPr algn="ctr">
          <a:defRPr sz="2200"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22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FH_PPT_Vorlage_Refresh 2020.pptx" id="{5C351EED-08EE-5D43-A13C-0AD3240E0095}" vid="{8166BE34-FD93-894C-9811-BE4EB3221259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7ecf310e7cc6d5c962682693d01a2e92">
  <xsd:schema xmlns:xsd="http://www.w3.org/2001/XMLSchema" xmlns:xs="http://www.w3.org/2001/XMLSchema" xmlns:p="http://schemas.microsoft.com/office/2006/metadata/properties" xmlns:ns2="c80a905c-4fb7-4aee-a8c7-07e487572366" xmlns:ns3="2551ef7e-3b29-44d1-a8ad-ef34c26bfc60" targetNamespace="http://schemas.microsoft.com/office/2006/metadata/properties" ma:root="true" ma:fieldsID="0e79f8f607b83a7c1abc0271120f0cce" ns2:_="" ns3:_="">
    <xsd:import namespace="c80a905c-4fb7-4aee-a8c7-07e487572366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0a905c-4fb7-4aee-a8c7-07e487572366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5899</QMPilot_DokID>
    <BfhIntranetDepartmentText xmlns="c80a905c-4fb7-4aee-a8c7-07e487572366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8CF9AB-1599-4978-B2FD-8FBB6C4DDF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0a905c-4fb7-4aee-a8c7-07e487572366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6985437-8812-4ABE-89CE-3E49C89E0BF6}">
  <ds:schemaRefs>
    <ds:schemaRef ds:uri="http://purl.org/dc/terms/"/>
    <ds:schemaRef ds:uri="c80a905c-4fb7-4aee-a8c7-07e487572366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2551ef7e-3b29-44d1-a8ad-ef34c26bfc60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D2542CC-467A-4770-BDA7-ADCFF09F6DB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Modulüberblick &amp; Leistungsnachweis</Template>
  <TotalTime>0</TotalTime>
  <Words>412</Words>
  <Application>Microsoft Office PowerPoint</Application>
  <PresentationFormat>Custom</PresentationFormat>
  <Paragraphs>102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Georgia</vt:lpstr>
      <vt:lpstr>Lucida Sans</vt:lpstr>
      <vt:lpstr>Wingdings 3</vt:lpstr>
      <vt:lpstr>BFH_PPT_Vorlage_16-9</vt:lpstr>
      <vt:lpstr>Security Enhancements for Network Segregation</vt:lpstr>
      <vt:lpstr>Reason</vt:lpstr>
      <vt:lpstr>Problem</vt:lpstr>
      <vt:lpstr>Process</vt:lpstr>
      <vt:lpstr>Process</vt:lpstr>
      <vt:lpstr>How to organize</vt:lpstr>
      <vt:lpstr>Sorting</vt:lpstr>
      <vt:lpstr>Logging</vt:lpstr>
      <vt:lpstr>Sorting</vt:lpstr>
      <vt:lpstr>Segmentation</vt:lpstr>
      <vt:lpstr>Sorting</vt:lpstr>
      <vt:lpstr>Remote access to production</vt:lpstr>
      <vt:lpstr>Sorting</vt:lpstr>
      <vt:lpstr>Warning System</vt:lpstr>
      <vt:lpstr>Sorting</vt:lpstr>
      <vt:lpstr>Controlling outbound communication</vt:lpstr>
      <vt:lpstr>Sorting</vt:lpstr>
      <vt:lpstr>Operationalize</vt:lpstr>
      <vt:lpstr>END, Questions?</vt:lpstr>
      <vt:lpstr>PowerPoint Presentation</vt:lpstr>
    </vt:vector>
  </TitlesOfParts>
  <Company>BFH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Audio- &amp; Videoproduktion</dc:title>
  <dc:creator>Radlinger Simon</dc:creator>
  <dc:description> </dc:description>
  <cp:lastModifiedBy>Ekholm Henrik Leonard</cp:lastModifiedBy>
  <cp:revision>84</cp:revision>
  <cp:lastPrinted>2013-08-23T11:57:04Z</cp:lastPrinted>
  <dcterms:created xsi:type="dcterms:W3CDTF">2021-04-07T13:59:32Z</dcterms:created>
  <dcterms:modified xsi:type="dcterms:W3CDTF">2022-01-21T18:47:15Z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fhIntranetDocumentType">
    <vt:lpwstr>241;#Vorlage|de1a6d3c-ac6a-4b34-8edd-308eb81066db</vt:lpwstr>
  </property>
  <property fmtid="{D5CDD505-2E9C-101B-9397-08002B2CF9AE}" pid="3" name="ContentTypeId">
    <vt:lpwstr>0x0101009127C3B567804923A8661E062BBD8EF500AB8983C84EF542A7976DC8547A5CDC52001BD440F45714504284DA526949208683</vt:lpwstr>
  </property>
  <property fmtid="{D5CDD505-2E9C-101B-9397-08002B2CF9AE}" pid="4" name="TaxCatchAll">
    <vt:lpwstr>241;#Vorlage|de1a6d3c-ac6a-4b34-8edd-308eb81066db</vt:lpwstr>
  </property>
</Properties>
</file>